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7" r:id="rId7"/>
    <p:sldId id="264" r:id="rId8"/>
    <p:sldId id="265" r:id="rId9"/>
    <p:sldId id="285" r:id="rId10"/>
    <p:sldId id="286" r:id="rId11"/>
    <p:sldId id="266" r:id="rId12"/>
    <p:sldId id="287" r:id="rId13"/>
    <p:sldId id="271" r:id="rId14"/>
    <p:sldId id="27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90254-7F4D-491A-8249-B6E907866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CCFB66-08D7-415B-BAB8-EC68B5EB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CC2D5E-968A-4C62-8659-B73DDFB6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F0F744-4CA5-49FD-9CE1-C046B27B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3F311E-6F07-49DA-81DB-03262220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67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27586-15A9-4B4B-B3F9-BDDF8ED5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5F1EB1-4632-4662-9E20-1DBA05592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1378F1-73BC-4E02-940A-BFD0A65B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CBDA0F-B8BE-4A7B-A100-D8F8A5AE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CD8A8E-C853-4DB3-BB37-EF621124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5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824CE04-4CAD-4E19-8286-F6656E324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8DED6C-BD92-4195-BB6A-74A6AA3C1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A33425-B1C4-4EBC-9108-783EB7CD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87881-D0D2-4FB4-8C4E-2DDE0383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49FD4-DD32-4F47-B056-B343B5D9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48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9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41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20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98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5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E1F62-E810-4A1C-997E-29670495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F6526-32DD-421E-BF9A-C2C29D38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BB096A-531E-4FF3-ACE9-2A29F3B3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76831-937A-48AD-8527-1A2376F6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4D8BD-E010-455A-B159-CF4EC68E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0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6220E-66CE-4CB1-AAA2-2EE6AB8A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E6320-77E0-474B-91C4-B6CEEAA25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EB0EA3-4F8F-4A9F-8B78-BDC09705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641FE5-A985-43EE-8B64-11FB68A2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80DE65-BE13-4422-A468-8803824C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7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E991C-D432-490C-93BD-397FEF21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A0F19-BCC7-4986-8A36-605682AED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B88154-60BC-4F1A-9EE7-49AF78761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CF87DD-381F-4907-9FAD-AE65FE24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AD4617-13DA-40C6-AC02-05EF55E3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0D7970-7BFD-490B-9338-4A16D81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11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ED784-46DD-4E08-8F16-84A3976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0843FE-A9F2-4455-83A7-3B96C72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786E8-2C71-47D2-8C6F-EA138D67F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78BF9D-AD58-4695-B08F-AC1B89E15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7D63506-8F70-4A69-A728-826907D02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378DBE-8B46-47F2-B7E6-01FD51BA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DDA9AFF-68B1-4069-8E12-C09D82DF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DF76EC-58A9-4059-A23F-6D28478E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3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61024-8CB0-462A-B60B-82348F5E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3349D3-5C72-4F14-94C2-0E86227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64ABB-F718-4016-9150-D19B615A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ABB81E-5F28-4B43-8C40-E6E1F168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1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710A2B-375A-43B4-9C30-D8D23811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2CEE97D-7065-4901-AA2E-0EC022DA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38FA6D-0A46-45D2-B098-0124586F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55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F1F78-1E40-4D06-B94A-928D2EAF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3D1F50-77AC-47F8-B47E-EB10ABD6F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4B85C4-CFB9-40E9-A8AF-5DB2CAD5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72D6DB-B252-4F70-A724-88B3C82F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7E64B6-D5D1-47CC-A621-D375BE53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9E938E-1083-4C96-8D72-0DF640E1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D4B3F-1F2E-4E32-B9D2-B8734D97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B59038-E095-4DF9-B6DA-2EEBEBF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39E570-B5BD-4ADC-AACC-B0BF2877A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C0DAF9-37FE-47F5-B096-DCCD1AD2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88D6E7-6BC1-4101-8DB4-58FD01A2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13967F-83C3-495E-9B40-0997C16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52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8EBB5E-8C43-44A5-93A4-4014B952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0CCF13-BAC0-45B2-9CDE-55B636A5F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EBD693-91E7-4A00-8229-16988114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A444-F14D-4017-B31F-3031925BFE57}" type="datetimeFigureOut">
              <a:rPr lang="nl-NL" smtClean="0"/>
              <a:t>12-5-2020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2FFD7F-53CB-4F17-81F0-A251E9982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74AB13-2EA6-4A73-AE2A-E806326E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A78C-85BA-4DF1-9FE8-D6EA744D2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2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768" y="1046429"/>
            <a:ext cx="3005454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246" y="2313006"/>
            <a:ext cx="5768340" cy="216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7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5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0D1312B-507D-4FBE-AE62-F7983D18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7402"/>
            <a:ext cx="10106024" cy="65631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C9F60B-9978-46FB-9F53-5C72116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9898" y="2069916"/>
            <a:ext cx="7698154" cy="2837840"/>
          </a:xfrm>
        </p:spPr>
        <p:txBody>
          <a:bodyPr>
            <a:normAutofit fontScale="90000"/>
          </a:bodyPr>
          <a:lstStyle/>
          <a:p>
            <a:pPr lvl="0" fontAlgn="b">
              <a:lnSpc>
                <a:spcPct val="100000"/>
              </a:lnSpc>
              <a:spcBef>
                <a:spcPts val="0"/>
              </a:spcBef>
            </a:pP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chemeClr val="bg1"/>
                </a:solidFill>
              </a:rPr>
              <a:t>Les 2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chemeClr val="bg1"/>
                </a:solidFill>
              </a:rPr>
              <a:t>Opvallend 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chemeClr val="bg1"/>
                </a:solidFill>
              </a:rPr>
              <a:t>Arrangement en Decoratie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Onderzoek analyses en ontwerpen  </a:t>
            </a:r>
            <a:br>
              <a:rPr lang="nl-NL" sz="16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C043A0-1F3D-4A9A-A76C-1F4A20D59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446648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nl-NL" dirty="0">
                <a:solidFill>
                  <a:schemeClr val="bg1"/>
                </a:solidFill>
              </a:rPr>
              <a:t>OAD procesverslag </a:t>
            </a:r>
          </a:p>
          <a:p>
            <a:pPr lvl="0"/>
            <a:r>
              <a:rPr lang="nl-NL" dirty="0">
                <a:solidFill>
                  <a:schemeClr val="bg1"/>
                </a:solidFill>
              </a:rPr>
              <a:t>Week 20</a:t>
            </a:r>
          </a:p>
          <a:p>
            <a:pPr lvl="0"/>
            <a:r>
              <a:rPr lang="nl-NL" dirty="0">
                <a:solidFill>
                  <a:schemeClr val="bg1"/>
                </a:solidFill>
              </a:rPr>
              <a:t>OAD</a:t>
            </a:r>
          </a:p>
          <a:p>
            <a:pPr lvl="0"/>
            <a:r>
              <a:rPr lang="nl-NL" dirty="0">
                <a:solidFill>
                  <a:schemeClr val="bg1"/>
                </a:solidFill>
              </a:rPr>
              <a:t>BG32</a:t>
            </a:r>
          </a:p>
          <a:p>
            <a:pPr lvl="0"/>
            <a:r>
              <a:rPr lang="nl-NL" u="sng" dirty="0">
                <a:solidFill>
                  <a:prstClr val="black"/>
                </a:solidFill>
              </a:rPr>
              <a:t>proces verslag IBS</a:t>
            </a:r>
          </a:p>
          <a:p>
            <a:endParaRPr lang="nl-NL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3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07085-60AC-41FE-9753-F4B3A56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AD9DF9-87AA-4270-82A4-E7DF3B50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Kleur- en materiaalanalyse.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E3AC20-5CE1-4759-A966-42F3DD435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Analyseer de kleuren waar jouw kunstenaar mee werkt.</a:t>
            </a:r>
          </a:p>
          <a:p>
            <a:r>
              <a:rPr lang="nl-NL" dirty="0"/>
              <a:t>Gebruik hiervoor de 5 </a:t>
            </a:r>
            <a:r>
              <a:rPr lang="nl-NL" dirty="0" err="1"/>
              <a:t>favourite</a:t>
            </a:r>
            <a:r>
              <a:rPr lang="nl-NL" dirty="0"/>
              <a:t> kunstwerken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 dit beeldend uit op een a4 formaat</a:t>
            </a:r>
          </a:p>
          <a:p>
            <a:r>
              <a:rPr lang="nl-NL" dirty="0"/>
              <a:t>Spreek je creativiteit aan…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Analyseer de materialen waar jouw kunstenaar mee werkt.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 dit beeldend uit op een a4 formaat</a:t>
            </a:r>
          </a:p>
          <a:p>
            <a:r>
              <a:rPr lang="nl-NL" dirty="0"/>
              <a:t>Spreek je creativiteit aan…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Week 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385CCB-B95F-4DA0-9DFE-29F6C54D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844" y="1977501"/>
            <a:ext cx="6236285" cy="43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4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A611EB3-4C4E-4703-AD2B-DE360B49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Kleur analyse </a:t>
            </a:r>
            <a:r>
              <a:rPr lang="nl-NL" sz="1300" dirty="0"/>
              <a:t>;Grijs, </a:t>
            </a:r>
            <a:r>
              <a:rPr lang="nl-NL" sz="1300" dirty="0" err="1"/>
              <a:t>zilver,wit</a:t>
            </a:r>
            <a:r>
              <a:rPr lang="nl-NL" sz="1300" dirty="0"/>
              <a:t> ;l reflecteren van de lucht en omgeving, </a:t>
            </a:r>
            <a:br>
              <a:rPr lang="nl-NL" sz="1300" dirty="0"/>
            </a:br>
            <a:r>
              <a:rPr lang="nl-NL" sz="1300" dirty="0" err="1"/>
              <a:t>Kontrast</a:t>
            </a:r>
            <a:r>
              <a:rPr lang="nl-NL" sz="1300" dirty="0"/>
              <a:t> kleur; oranje geel om de omgeving te accentueren of te benadrukken.</a:t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A74D83-CB14-4A71-9947-4CF8BCAB6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7" r="15624" b="32434"/>
          <a:stretch/>
        </p:blipFill>
        <p:spPr>
          <a:xfrm>
            <a:off x="8848725" y="561367"/>
            <a:ext cx="1902936" cy="36624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1D45E29-13A5-45FD-9EC5-15D04A16F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39" b="42014"/>
          <a:stretch/>
        </p:blipFill>
        <p:spPr>
          <a:xfrm>
            <a:off x="2106182" y="4465398"/>
            <a:ext cx="9923893" cy="107577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8241A07-CAFA-48B0-8D19-FFA34C60D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612"/>
          <a:stretch/>
        </p:blipFill>
        <p:spPr>
          <a:xfrm>
            <a:off x="826085" y="1409701"/>
            <a:ext cx="7089190" cy="29134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59F544B-5383-4389-9724-DD1794DA8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40" t="13236" r="9742" b="45911"/>
          <a:stretch/>
        </p:blipFill>
        <p:spPr>
          <a:xfrm>
            <a:off x="838200" y="4465398"/>
            <a:ext cx="4657725" cy="20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416B0-95B9-4DE0-B5AD-AC1DB546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Verzorging en lay-out verslag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A588FE-EF57-438B-94BE-67DDB7F81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 dat de </a:t>
            </a:r>
            <a:r>
              <a:rPr lang="nl-NL" dirty="0" err="1"/>
              <a:t>layout</a:t>
            </a:r>
            <a:r>
              <a:rPr lang="nl-NL" dirty="0"/>
              <a:t> van je verslag past bij de vormgeving van de  kunstenaar/kunststijl.</a:t>
            </a:r>
          </a:p>
          <a:p>
            <a:r>
              <a:rPr lang="nl-NL" dirty="0"/>
              <a:t>Het verslag is chronologisch opgebouwd</a:t>
            </a:r>
          </a:p>
          <a:p>
            <a:r>
              <a:rPr lang="nl-NL" dirty="0"/>
              <a:t>Het is één overzichtelijk document</a:t>
            </a:r>
          </a:p>
          <a:p>
            <a:r>
              <a:rPr lang="nl-NL" dirty="0"/>
              <a:t>De toegevoegde afbeeldingen hebben een meerwaarde.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599CD54-2999-4D74-8D96-C243BAABA32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509587" y="144214"/>
            <a:ext cx="11172825" cy="656004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E41ABBB-C57D-4986-A849-9B062DD97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8712E40-C2B1-4A89-8B6E-78AD81867A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8655" y="457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225B42E-0579-4D03-92BD-FB5BAF76A8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46"/>
          <a:stretch/>
        </p:blipFill>
        <p:spPr>
          <a:xfrm>
            <a:off x="1973432" y="187485"/>
            <a:ext cx="9229725" cy="648303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0551632-78C5-4770-8748-E99DCC6A7B12}"/>
              </a:ext>
            </a:extLst>
          </p:cNvPr>
          <p:cNvSpPr/>
          <p:nvPr/>
        </p:nvSpPr>
        <p:spPr>
          <a:xfrm>
            <a:off x="5187741" y="2929631"/>
            <a:ext cx="3263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endParaRPr lang="nl-N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7990B90-37A0-407C-AE54-0B18CD2F43C9}"/>
              </a:ext>
            </a:extLst>
          </p:cNvPr>
          <p:cNvSpPr txBox="1"/>
          <p:nvPr/>
        </p:nvSpPr>
        <p:spPr>
          <a:xfrm>
            <a:off x="4618892" y="2383692"/>
            <a:ext cx="45172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dirty="0"/>
            </a:br>
            <a:r>
              <a:rPr lang="nl-NL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To</a:t>
            </a:r>
            <a:r>
              <a:rPr lang="nl-NL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be</a:t>
            </a:r>
            <a:r>
              <a:rPr lang="nl-NL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continued</a:t>
            </a:r>
            <a:r>
              <a:rPr lang="nl-NL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EFCF4A8-E098-4F43-96FB-4AE126D9E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0931" y="34894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9F9E7-6806-482A-9F59-59F2B232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27564"/>
            <a:ext cx="7474172" cy="1325563"/>
          </a:xfrm>
        </p:spPr>
        <p:txBody>
          <a:bodyPr>
            <a:normAutofit/>
          </a:bodyPr>
          <a:lstStyle/>
          <a:p>
            <a:r>
              <a:rPr lang="nl-NL" u="sng" dirty="0"/>
              <a:t>Procesverslag </a:t>
            </a:r>
            <a:br>
              <a:rPr lang="nl-NL" dirty="0"/>
            </a:br>
            <a:r>
              <a:rPr lang="nl-NL" dirty="0"/>
              <a:t>uitwerking van jouw onderzoek;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4C0513-CD9E-4802-B55B-71580FD3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3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2B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3E04FFE-E4B5-4938-8383-441B9ED524DB}"/>
              </a:ext>
            </a:extLst>
          </p:cNvPr>
          <p:cNvSpPr/>
          <p:nvPr/>
        </p:nvSpPr>
        <p:spPr>
          <a:xfrm>
            <a:off x="5617388" y="2450071"/>
            <a:ext cx="450097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u="sng" dirty="0"/>
              <a:t>Uitvoering verslag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Passend bij kunstenaar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Goed verzorgd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E705F4-895E-4345-9F88-4FFF284E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9" y="2358913"/>
            <a:ext cx="5374613" cy="2204970"/>
          </a:xfrm>
          <a:prstGeom prst="rect">
            <a:avLst/>
          </a:prstGeom>
        </p:spPr>
      </p:pic>
      <p:pic>
        <p:nvPicPr>
          <p:cNvPr id="9" name="Graphic 8" descr="Dicht boek">
            <a:extLst>
              <a:ext uri="{FF2B5EF4-FFF2-40B4-BE49-F238E27FC236}">
                <a16:creationId xmlns:a16="http://schemas.microsoft.com/office/drawing/2014/main" id="{E6496E1B-C3D1-4488-94BA-FD74053DB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2125" y="2855857"/>
            <a:ext cx="1146286" cy="11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12192000" y="0"/>
                </a:moveTo>
                <a:lnTo>
                  <a:pt x="0" y="0"/>
                </a:lnTo>
                <a:lnTo>
                  <a:pt x="0" y="736091"/>
                </a:lnTo>
                <a:lnTo>
                  <a:pt x="12192000" y="7360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7835" y="709421"/>
            <a:ext cx="2247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FFFFFF"/>
                </a:solidFill>
              </a:rPr>
              <a:t>Weekindeling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7089" y="1704594"/>
            <a:ext cx="412622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Verslag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ontwerp proces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OAD</a:t>
            </a:r>
            <a:r>
              <a:rPr kumimoji="0" sz="2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bg32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7826" y="2038223"/>
          <a:ext cx="10098405" cy="4028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140">
                <a:tc>
                  <a:txBody>
                    <a:bodyPr/>
                    <a:lstStyle/>
                    <a:p>
                      <a:pPr marL="8255">
                        <a:lnSpc>
                          <a:spcPts val="2450"/>
                        </a:lnSpc>
                        <a:spcBef>
                          <a:spcPts val="330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week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50"/>
                        </a:lnSpc>
                        <a:spcBef>
                          <a:spcPts val="330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woensdag verslag</a:t>
                      </a:r>
                      <a:r>
                        <a:rPr sz="2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latin typeface="Arial"/>
                          <a:cs typeface="Arial"/>
                        </a:rPr>
                        <a:t>dag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68">
                <a:tc>
                  <a:txBody>
                    <a:bodyPr/>
                    <a:lstStyle/>
                    <a:p>
                      <a:pPr marR="1270" algn="r">
                        <a:lnSpc>
                          <a:spcPts val="2450"/>
                        </a:lnSpc>
                        <a:spcBef>
                          <a:spcPts val="334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17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00"/>
                        </a:lnSpc>
                        <a:spcBef>
                          <a:spcPts val="380"/>
                        </a:spcBef>
                      </a:pPr>
                      <a:r>
                        <a:rPr sz="3150" spc="-7" baseline="1322" dirty="0">
                          <a:latin typeface="Arial"/>
                          <a:cs typeface="Arial"/>
                        </a:rPr>
                        <a:t>Onderzoek </a:t>
                      </a:r>
                      <a:r>
                        <a:rPr sz="3150" spc="-22" baseline="1322" dirty="0">
                          <a:latin typeface="Arial"/>
                          <a:cs typeface="Arial"/>
                        </a:rPr>
                        <a:t>kunstenaar, </a:t>
                      </a:r>
                      <a:r>
                        <a:rPr sz="3150" spc="-7" baseline="1322" dirty="0">
                          <a:latin typeface="Arial"/>
                          <a:cs typeface="Arial"/>
                        </a:rPr>
                        <a:t>analyse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opdracht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1,2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61">
                <a:tc rowSpan="2">
                  <a:txBody>
                    <a:bodyPr/>
                    <a:lstStyle/>
                    <a:p>
                      <a:pPr marR="1270" algn="r">
                        <a:lnSpc>
                          <a:spcPts val="2450"/>
                        </a:lnSpc>
                        <a:spcBef>
                          <a:spcPts val="330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18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240"/>
                        </a:lnSpc>
                      </a:pPr>
                      <a:r>
                        <a:rPr sz="2100" spc="-15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akantie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61">
                <a:tc rowSpan="2">
                  <a:txBody>
                    <a:bodyPr/>
                    <a:lstStyle/>
                    <a:p>
                      <a:pPr marR="1270" algn="r">
                        <a:lnSpc>
                          <a:spcPts val="2450"/>
                        </a:lnSpc>
                        <a:spcBef>
                          <a:spcPts val="330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19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240"/>
                        </a:lnSpc>
                      </a:pPr>
                      <a:r>
                        <a:rPr sz="2100" spc="-15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akantie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268">
                <a:tc>
                  <a:txBody>
                    <a:bodyPr/>
                    <a:lstStyle/>
                    <a:p>
                      <a:pPr marR="1270" algn="r">
                        <a:lnSpc>
                          <a:spcPts val="2450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20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00"/>
                        </a:lnSpc>
                        <a:spcBef>
                          <a:spcPts val="384"/>
                        </a:spcBef>
                      </a:pPr>
                      <a:r>
                        <a:rPr sz="3150" spc="-7" baseline="1322" dirty="0">
                          <a:latin typeface="Arial"/>
                          <a:cs typeface="Arial"/>
                        </a:rPr>
                        <a:t>Onderzoek analyses </a:t>
                      </a:r>
                      <a:r>
                        <a:rPr sz="3150" spc="-15" baseline="1322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3150" spc="-7" baseline="1322" dirty="0">
                          <a:latin typeface="Arial"/>
                          <a:cs typeface="Arial"/>
                        </a:rPr>
                        <a:t>ontwerpen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opdracht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41">
                <a:tc>
                  <a:txBody>
                    <a:bodyPr/>
                    <a:lstStyle/>
                    <a:p>
                      <a:pPr marR="1270" algn="r">
                        <a:lnSpc>
                          <a:spcPts val="2450"/>
                        </a:lnSpc>
                        <a:spcBef>
                          <a:spcPts val="334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21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00"/>
                        </a:lnSpc>
                        <a:spcBef>
                          <a:spcPts val="380"/>
                        </a:spcBef>
                      </a:pPr>
                      <a:r>
                        <a:rPr sz="3150" spc="-7" baseline="1322" dirty="0">
                          <a:latin typeface="Arial"/>
                          <a:cs typeface="Arial"/>
                        </a:rPr>
                        <a:t>Onderzoek analyses </a:t>
                      </a:r>
                      <a:r>
                        <a:rPr sz="3150" spc="-15" baseline="1322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3150" spc="-7" baseline="1322" dirty="0">
                          <a:latin typeface="Arial"/>
                          <a:cs typeface="Arial"/>
                        </a:rPr>
                        <a:t>ontwerpen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opdracht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4,5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140">
                <a:tc>
                  <a:txBody>
                    <a:bodyPr/>
                    <a:lstStyle/>
                    <a:p>
                      <a:pPr marR="1270" algn="r">
                        <a:lnSpc>
                          <a:spcPts val="2445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22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00"/>
                        </a:lnSpc>
                        <a:spcBef>
                          <a:spcPts val="384"/>
                        </a:spcBef>
                      </a:pPr>
                      <a:r>
                        <a:rPr sz="3150" spc="-7" baseline="1322" dirty="0">
                          <a:latin typeface="Arial"/>
                          <a:cs typeface="Arial"/>
                        </a:rPr>
                        <a:t>Ontwerpen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opdracht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268">
                <a:tc>
                  <a:txBody>
                    <a:bodyPr/>
                    <a:lstStyle/>
                    <a:p>
                      <a:pPr marR="1270" algn="r">
                        <a:lnSpc>
                          <a:spcPts val="2445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23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45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Keuze definitief</a:t>
                      </a:r>
                      <a:r>
                        <a:rPr sz="2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latin typeface="Arial"/>
                          <a:cs typeface="Arial"/>
                        </a:rPr>
                        <a:t>ontwerp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41">
                <a:tc>
                  <a:txBody>
                    <a:bodyPr/>
                    <a:lstStyle/>
                    <a:p>
                      <a:pPr marR="1270" algn="r">
                        <a:lnSpc>
                          <a:spcPts val="2445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24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45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Materiaal</a:t>
                      </a:r>
                      <a:r>
                        <a:rPr sz="2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latin typeface="Arial"/>
                          <a:cs typeface="Arial"/>
                        </a:rPr>
                        <a:t>motivatie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204">
                <a:tc>
                  <a:txBody>
                    <a:bodyPr/>
                    <a:lstStyle/>
                    <a:p>
                      <a:pPr marR="1270" algn="r">
                        <a:lnSpc>
                          <a:spcPts val="2445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25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45"/>
                        </a:lnSpc>
                        <a:spcBef>
                          <a:spcPts val="335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Prijsberekening/ voorbereiding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latin typeface="Arial"/>
                          <a:cs typeface="Arial"/>
                        </a:rPr>
                        <a:t>eindpresentatie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marR="1270" algn="r">
                        <a:lnSpc>
                          <a:spcPts val="2445"/>
                        </a:lnSpc>
                        <a:spcBef>
                          <a:spcPts val="340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26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ts val="2445"/>
                        </a:lnSpc>
                        <a:spcBef>
                          <a:spcPts val="340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inleveren</a:t>
                      </a:r>
                      <a:r>
                        <a:rPr sz="2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latin typeface="Arial"/>
                          <a:cs typeface="Arial"/>
                        </a:rPr>
                        <a:t>verslag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197F2-F227-44D2-BB7D-E4217B9B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les 1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ED04E-2DB2-4084-BA0B-C2E7AFC8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Todo</a:t>
            </a:r>
            <a:r>
              <a:rPr lang="nl-NL" dirty="0"/>
              <a:t>;</a:t>
            </a:r>
          </a:p>
          <a:p>
            <a:r>
              <a:rPr lang="nl-NL" dirty="0"/>
              <a:t>Beschrijf in eigen woorden het levensverhaal van je kunstenaar </a:t>
            </a:r>
          </a:p>
          <a:p>
            <a:r>
              <a:rPr lang="nl-NL" dirty="0"/>
              <a:t>Wat zijn de kenmerken van de tijd waarin jouw kunstenaar leefde en werkte? </a:t>
            </a:r>
            <a:r>
              <a:rPr lang="nl-NL" sz="2200" dirty="0"/>
              <a:t>(Jaartallen, bijzondere gebeurtenissen </a:t>
            </a:r>
            <a:r>
              <a:rPr lang="nl-NL" sz="1800" dirty="0"/>
              <a:t>bijvoorbeeld</a:t>
            </a:r>
            <a:r>
              <a:rPr lang="nl-NL" sz="2200" dirty="0"/>
              <a:t> oorlogen etc., architectuur van die periode, mode, beeldhouwkunst, </a:t>
            </a:r>
            <a:r>
              <a:rPr lang="nl-NL" sz="2200" dirty="0" err="1"/>
              <a:t>enz</a:t>
            </a:r>
            <a:r>
              <a:rPr lang="nl-NL" sz="2200" dirty="0"/>
              <a:t>…)</a:t>
            </a:r>
            <a:endParaRPr lang="nl-NL" sz="2200" i="1" dirty="0"/>
          </a:p>
          <a:p>
            <a:r>
              <a:rPr lang="nl-NL" dirty="0"/>
              <a:t>Andere kunstenaars uit dezelfde tijdsperiode; </a:t>
            </a:r>
            <a:r>
              <a:rPr lang="nl-NL" sz="2800" dirty="0"/>
              <a:t>benoem de belangrijke collega’s van je kunstenaar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D3B4E5-EFCF-4FC9-B57D-31935752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Werk in je verslag de komende onderdelen uit;</a:t>
            </a:r>
          </a:p>
          <a:p>
            <a:r>
              <a:rPr lang="nl-NL" dirty="0"/>
              <a:t>Kenmerken van de gelote kunstenaar en zijn werk.</a:t>
            </a:r>
          </a:p>
          <a:p>
            <a:r>
              <a:rPr lang="nl-NL" dirty="0"/>
              <a:t>Kenmerken van de tijdsperiode.</a:t>
            </a:r>
          </a:p>
          <a:p>
            <a:r>
              <a:rPr lang="nl-NL" dirty="0"/>
              <a:t>Andere kunstenaars uit de tijdsperiode van je kunstenaar</a:t>
            </a:r>
          </a:p>
          <a:p>
            <a:r>
              <a:rPr lang="nl-NL" dirty="0"/>
              <a:t>(Schrijf eigen tekst /geen knip en plak werk)</a:t>
            </a:r>
          </a:p>
          <a:p>
            <a:endParaRPr lang="nl-NL" dirty="0"/>
          </a:p>
          <a:p>
            <a:r>
              <a:rPr lang="nl-NL" dirty="0"/>
              <a:t>Geef de bronvermeldingen van je informatie</a:t>
            </a:r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Werktijd in week 17</a:t>
            </a:r>
          </a:p>
          <a:p>
            <a:endParaRPr lang="nl-NL" dirty="0"/>
          </a:p>
        </p:txBody>
      </p:sp>
      <p:pic>
        <p:nvPicPr>
          <p:cNvPr id="6" name="Graphic 5" descr="Vergrootglas">
            <a:extLst>
              <a:ext uri="{FF2B5EF4-FFF2-40B4-BE49-F238E27FC236}">
                <a16:creationId xmlns:a16="http://schemas.microsoft.com/office/drawing/2014/main" id="{C4121BA5-130D-45D5-B2AF-C91C34CB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731" y="5095359"/>
            <a:ext cx="1905108" cy="1905108"/>
          </a:xfrm>
          <a:prstGeom prst="rect">
            <a:avLst/>
          </a:prstGeom>
        </p:spPr>
      </p:pic>
      <p:pic>
        <p:nvPicPr>
          <p:cNvPr id="8" name="Graphic 7" descr="Oog">
            <a:extLst>
              <a:ext uri="{FF2B5EF4-FFF2-40B4-BE49-F238E27FC236}">
                <a16:creationId xmlns:a16="http://schemas.microsoft.com/office/drawing/2014/main" id="{103EC0A8-25DD-49DE-B057-C619796D1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977" y="0"/>
            <a:ext cx="914400" cy="914400"/>
          </a:xfrm>
          <a:prstGeom prst="rect">
            <a:avLst/>
          </a:prstGeom>
        </p:spPr>
      </p:pic>
      <p:pic>
        <p:nvPicPr>
          <p:cNvPr id="10" name="Graphic 9" descr="Kunstenaar">
            <a:extLst>
              <a:ext uri="{FF2B5EF4-FFF2-40B4-BE49-F238E27FC236}">
                <a16:creationId xmlns:a16="http://schemas.microsoft.com/office/drawing/2014/main" id="{BD6B197C-540C-48C8-A840-5FC6E188C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9743" y="53523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833A5-BB61-41F4-972E-4255011D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2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22EDB5-D54E-423C-B1C4-F14328513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do;</a:t>
            </a:r>
          </a:p>
          <a:p>
            <a:r>
              <a:rPr lang="nl-NL" dirty="0"/>
              <a:t>Zoek afbeeldingen van jouw kunstenaar</a:t>
            </a:r>
          </a:p>
          <a:p>
            <a:r>
              <a:rPr lang="nl-NL" dirty="0"/>
              <a:t>Zoek afbeeldingen van zijn gemaakte werk</a:t>
            </a:r>
          </a:p>
          <a:p>
            <a:r>
              <a:rPr lang="nl-NL" dirty="0"/>
              <a:t>Verwerk deze in je verslag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F4A29D-02CF-4697-BD24-A8399F2F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Zorg voor relevante afbeelding in je verslag</a:t>
            </a:r>
          </a:p>
          <a:p>
            <a:r>
              <a:rPr lang="nl-NL" dirty="0"/>
              <a:t>geef bronvermelding</a:t>
            </a:r>
          </a:p>
          <a:p>
            <a:r>
              <a:rPr lang="nl-NL" dirty="0">
                <a:highlight>
                  <a:srgbClr val="FFFF00"/>
                </a:highlight>
              </a:rPr>
              <a:t>Week 17, 20, 21</a:t>
            </a:r>
          </a:p>
        </p:txBody>
      </p:sp>
      <p:pic>
        <p:nvPicPr>
          <p:cNvPr id="10" name="Graphic 9" descr="Kunstenaar">
            <a:extLst>
              <a:ext uri="{FF2B5EF4-FFF2-40B4-BE49-F238E27FC236}">
                <a16:creationId xmlns:a16="http://schemas.microsoft.com/office/drawing/2014/main" id="{24B871D7-B742-4B20-90E0-7648D16E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976" y="4829929"/>
            <a:ext cx="1440001" cy="1440001"/>
          </a:xfrm>
          <a:prstGeom prst="rect">
            <a:avLst/>
          </a:prstGeom>
        </p:spPr>
      </p:pic>
      <p:pic>
        <p:nvPicPr>
          <p:cNvPr id="12" name="Graphic 11" descr="Camera">
            <a:extLst>
              <a:ext uri="{FF2B5EF4-FFF2-40B4-BE49-F238E27FC236}">
                <a16:creationId xmlns:a16="http://schemas.microsoft.com/office/drawing/2014/main" id="{B8E4E21F-A3A7-4DE9-9ED5-FC91D8C08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6209" y="215068"/>
            <a:ext cx="1544713" cy="1544713"/>
          </a:xfrm>
          <a:prstGeom prst="rect">
            <a:avLst/>
          </a:prstGeom>
        </p:spPr>
      </p:pic>
      <p:pic>
        <p:nvPicPr>
          <p:cNvPr id="14" name="Graphic 13" descr="Afbeeldingen">
            <a:extLst>
              <a:ext uri="{FF2B5EF4-FFF2-40B4-BE49-F238E27FC236}">
                <a16:creationId xmlns:a16="http://schemas.microsoft.com/office/drawing/2014/main" id="{212CF785-9D8A-4C96-9A81-7CC458FBF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9940" y="3963194"/>
            <a:ext cx="1737252" cy="17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1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36F50FA-BA35-497B-B5C1-AA178893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0F7A04-531F-4A35-972B-486F8F5D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Sfeeranalyse/ moodboard van de kunstenaar en tijdsperiode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17AD64-153E-4BD4-92A9-2B27984FD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Sfeeranalyse/ moodboard van de kunstenaar en tijdsperiode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err="1"/>
              <a:t>To</a:t>
            </a:r>
            <a:r>
              <a:rPr lang="nl-NL" b="1" dirty="0"/>
              <a:t> do;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een moodboard waarin jij je kunstenaar in beeldmateriaal tot uiting brengt.</a:t>
            </a:r>
          </a:p>
          <a:p>
            <a:r>
              <a:rPr lang="nl-NL" dirty="0"/>
              <a:t>Geef een breed sfeerbeeld van de kunstenaar.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 volgens de richtlijnen uit de lessen styling.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Week 20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5B2994-996E-4DD2-A951-A71C49F1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2179368"/>
            <a:ext cx="3171825" cy="4488132"/>
          </a:xfrm>
          <a:prstGeom prst="rect">
            <a:avLst/>
          </a:prstGeom>
        </p:spPr>
      </p:pic>
      <p:pic>
        <p:nvPicPr>
          <p:cNvPr id="9" name="Graphic 8" descr="Kunstenaar">
            <a:extLst>
              <a:ext uri="{FF2B5EF4-FFF2-40B4-BE49-F238E27FC236}">
                <a16:creationId xmlns:a16="http://schemas.microsoft.com/office/drawing/2014/main" id="{9652CEE9-469A-4AFF-BF22-C8F09B130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548" y="4989250"/>
            <a:ext cx="1763482" cy="1763482"/>
          </a:xfrm>
          <a:prstGeom prst="rect">
            <a:avLst/>
          </a:prstGeom>
        </p:spPr>
      </p:pic>
      <p:pic>
        <p:nvPicPr>
          <p:cNvPr id="11" name="Graphic 10" descr="Bank">
            <a:extLst>
              <a:ext uri="{FF2B5EF4-FFF2-40B4-BE49-F238E27FC236}">
                <a16:creationId xmlns:a16="http://schemas.microsoft.com/office/drawing/2014/main" id="{37010307-30D6-45F6-B915-DE2872508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8649" y="1846555"/>
            <a:ext cx="1400452" cy="1400452"/>
          </a:xfrm>
          <a:prstGeom prst="rect">
            <a:avLst/>
          </a:prstGeom>
        </p:spPr>
      </p:pic>
      <p:pic>
        <p:nvPicPr>
          <p:cNvPr id="13" name="Graphic 12" descr="Cirkel met pijl">
            <a:extLst>
              <a:ext uri="{FF2B5EF4-FFF2-40B4-BE49-F238E27FC236}">
                <a16:creationId xmlns:a16="http://schemas.microsoft.com/office/drawing/2014/main" id="{F28FB54A-9A1A-4FB8-BD69-D927CEBC2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04803" y="3335984"/>
            <a:ext cx="1523168" cy="15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B0ADCA3-73A9-4863-8E19-6FB2F41C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4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C7BCCF-3D23-4B81-96B2-C8FA0FE8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Vormanalyse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C4BA5AE-35A0-4595-941F-77EE26E6A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Vormanalyse</a:t>
            </a:r>
          </a:p>
          <a:p>
            <a:r>
              <a:rPr lang="nl-NL" dirty="0"/>
              <a:t>Maak vormanalyses van het werk van jouw kunstenaar</a:t>
            </a:r>
          </a:p>
          <a:p>
            <a:r>
              <a:rPr lang="nl-NL" dirty="0"/>
              <a:t>Typeer de vormen</a:t>
            </a:r>
          </a:p>
          <a:p>
            <a:r>
              <a:rPr lang="nl-NL" dirty="0"/>
              <a:t>Zoek 20 afbeeldingen van werk van de kunstenaar. Omcirkel 5 favorieten en analyseer deze op vorm.</a:t>
            </a:r>
          </a:p>
          <a:p>
            <a:r>
              <a:rPr lang="nl-NL" dirty="0"/>
              <a:t>Maak gestileerde tekeningen van vormen die regelmatig terug komen in het werk</a:t>
            </a:r>
          </a:p>
          <a:p>
            <a:r>
              <a:rPr lang="nl-NL" dirty="0"/>
              <a:t>Voeg afbeeldingen van deze tekeningen toe aan je verslag</a:t>
            </a:r>
          </a:p>
          <a:p>
            <a:r>
              <a:rPr lang="nl-NL" dirty="0">
                <a:highlight>
                  <a:srgbClr val="FFFF00"/>
                </a:highlight>
              </a:rPr>
              <a:t>Week 21</a:t>
            </a:r>
          </a:p>
          <a:p>
            <a:endParaRPr lang="nl-NL" dirty="0"/>
          </a:p>
        </p:txBody>
      </p:sp>
      <p:pic>
        <p:nvPicPr>
          <p:cNvPr id="9" name="Graphic 8" descr="Ezel">
            <a:extLst>
              <a:ext uri="{FF2B5EF4-FFF2-40B4-BE49-F238E27FC236}">
                <a16:creationId xmlns:a16="http://schemas.microsoft.com/office/drawing/2014/main" id="{D20985C5-B33B-4DB4-BF00-F705F6D3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9288" y="457200"/>
            <a:ext cx="2490926" cy="2490926"/>
          </a:xfrm>
          <a:prstGeom prst="rect">
            <a:avLst/>
          </a:prstGeom>
        </p:spPr>
      </p:pic>
      <p:pic>
        <p:nvPicPr>
          <p:cNvPr id="11" name="Graphic 10" descr="Potlood">
            <a:extLst>
              <a:ext uri="{FF2B5EF4-FFF2-40B4-BE49-F238E27FC236}">
                <a16:creationId xmlns:a16="http://schemas.microsoft.com/office/drawing/2014/main" id="{0C3FBA29-1B44-41B6-B067-070488D0A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9413" y="2199239"/>
            <a:ext cx="1323179" cy="132317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C6A81-53FB-4560-BE25-F96183741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592" y="3089965"/>
            <a:ext cx="3607510" cy="333109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AAE1DE0-6EF1-4AAF-8665-433D2319E0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024"/>
          <a:stretch/>
        </p:blipFill>
        <p:spPr>
          <a:xfrm>
            <a:off x="2854924" y="5058337"/>
            <a:ext cx="2130641" cy="16054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90E13FC-136F-4ED6-9182-95212DD26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347" y="5418579"/>
            <a:ext cx="1650643" cy="10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Christo and Jeanne-Claude | Projects | Wrapped Objects, Statues ...">
            <a:extLst>
              <a:ext uri="{FF2B5EF4-FFF2-40B4-BE49-F238E27FC236}">
                <a16:creationId xmlns:a16="http://schemas.microsoft.com/office/drawing/2014/main" id="{F477133A-B51E-45C1-BD23-01FA2120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46" y="282577"/>
            <a:ext cx="947737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hristo and Jeanne-Claude (@ChristoandJC) | Twitter">
            <a:extLst>
              <a:ext uri="{FF2B5EF4-FFF2-40B4-BE49-F238E27FC236}">
                <a16:creationId xmlns:a16="http://schemas.microsoft.com/office/drawing/2014/main" id="{E764CD99-25F5-497C-9330-B71B7BD8D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2" y="155026"/>
            <a:ext cx="2124733" cy="16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FDFC2-7EBB-4B6D-AC5D-DA329DD6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26" y="753252"/>
            <a:ext cx="3932237" cy="1600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nl-NL" dirty="0"/>
              <a:t>Voorbeeld analyse vorm analyse;  </a:t>
            </a:r>
            <a:r>
              <a:rPr lang="nl-NL" dirty="0" err="1"/>
              <a:t>Christo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810B211-831C-454A-9AC7-2DAD2DDAE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206" y="3247975"/>
            <a:ext cx="2262716" cy="1267121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012D7D-0E94-4340-BBE3-EC2D0250C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540" y="2224088"/>
            <a:ext cx="3932237" cy="3811588"/>
          </a:xfrm>
        </p:spPr>
        <p:txBody>
          <a:bodyPr/>
          <a:lstStyle/>
          <a:p>
            <a:r>
              <a:rPr lang="nl-NL" dirty="0"/>
              <a:t>Typering; draperen, verbinden, omwikkelen, omgeven, details verwijderd, opgeblazen, verpakt, identiteit verstopt, contouren versterkt….</a:t>
            </a:r>
            <a:r>
              <a:rPr lang="nl-NL" dirty="0" err="1"/>
              <a:t>etc</a:t>
            </a:r>
            <a:endParaRPr lang="nl-NL" dirty="0"/>
          </a:p>
        </p:txBody>
      </p:sp>
      <p:pic>
        <p:nvPicPr>
          <p:cNvPr id="1026" name="Picture 2" descr="Christo | Elzendaalarchitectuur Wiki | Fandom">
            <a:extLst>
              <a:ext uri="{FF2B5EF4-FFF2-40B4-BE49-F238E27FC236}">
                <a16:creationId xmlns:a16="http://schemas.microsoft.com/office/drawing/2014/main" id="{C91FD7CC-FAF7-4265-892D-B403A7FFD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61" y="207108"/>
            <a:ext cx="1311434" cy="10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A21845-6AFF-4BFC-A604-A0F79FB5C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555" y="2603753"/>
            <a:ext cx="1799914" cy="1056604"/>
          </a:xfrm>
          <a:prstGeom prst="rect">
            <a:avLst/>
          </a:prstGeom>
        </p:spPr>
      </p:pic>
      <p:pic>
        <p:nvPicPr>
          <p:cNvPr id="1028" name="Picture 4" descr="Christo and Jeanne-Claude | The Floating Piers, Lake Iseo, Italy ...">
            <a:extLst>
              <a:ext uri="{FF2B5EF4-FFF2-40B4-BE49-F238E27FC236}">
                <a16:creationId xmlns:a16="http://schemas.microsoft.com/office/drawing/2014/main" id="{1C72CFAF-6667-4DF6-84ED-B6B610E0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3" y="1598192"/>
            <a:ext cx="1781176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at's a Wrap: 7 Defining Works by Christo and Jeanne-Claude | Art ...">
            <a:extLst>
              <a:ext uri="{FF2B5EF4-FFF2-40B4-BE49-F238E27FC236}">
                <a16:creationId xmlns:a16="http://schemas.microsoft.com/office/drawing/2014/main" id="{E5FCD80A-E2A7-4D42-8A72-6A933E8D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00" y="315758"/>
            <a:ext cx="1710233" cy="10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479A31E-26A1-4831-8976-8CF6BBEF83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779" y="2603753"/>
            <a:ext cx="1766753" cy="1111244"/>
          </a:xfrm>
          <a:prstGeom prst="rect">
            <a:avLst/>
          </a:prstGeom>
        </p:spPr>
      </p:pic>
      <p:pic>
        <p:nvPicPr>
          <p:cNvPr id="1032" name="Picture 8" descr="Christo | Bulgarian artist | Britannica">
            <a:extLst>
              <a:ext uri="{FF2B5EF4-FFF2-40B4-BE49-F238E27FC236}">
                <a16:creationId xmlns:a16="http://schemas.microsoft.com/office/drawing/2014/main" id="{549B62B3-F5FF-4F96-A7B9-46B27D72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55" y="3762375"/>
            <a:ext cx="1886224" cy="14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risto and Jeanne-Claude (Limited Edition) - TASCHEN Books">
            <a:extLst>
              <a:ext uri="{FF2B5EF4-FFF2-40B4-BE49-F238E27FC236}">
                <a16:creationId xmlns:a16="http://schemas.microsoft.com/office/drawing/2014/main" id="{4B2862C4-11F5-464A-8D50-8411CC34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311568"/>
            <a:ext cx="2600325" cy="18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F0D55A7-C30B-42FF-A755-2BFCA7B39B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5779" y="1558670"/>
            <a:ext cx="1781176" cy="997458"/>
          </a:xfrm>
          <a:prstGeom prst="rect">
            <a:avLst/>
          </a:prstGeom>
        </p:spPr>
      </p:pic>
      <p:pic>
        <p:nvPicPr>
          <p:cNvPr id="1036" name="Picture 12" descr="Christo and Jeanne-Claude | Projects | Wrapped Trees">
            <a:extLst>
              <a:ext uri="{FF2B5EF4-FFF2-40B4-BE49-F238E27FC236}">
                <a16:creationId xmlns:a16="http://schemas.microsoft.com/office/drawing/2014/main" id="{07F6BB5D-0BBF-4BFE-8A78-4289C518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231227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risto's Big Air Package - The world's most massive sculpture">
            <a:extLst>
              <a:ext uri="{FF2B5EF4-FFF2-40B4-BE49-F238E27FC236}">
                <a16:creationId xmlns:a16="http://schemas.microsoft.com/office/drawing/2014/main" id="{A59C4098-0CE6-4AFD-BB6C-261AC0AF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1" y="277137"/>
            <a:ext cx="1683162" cy="11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Épinglé sur art">
            <a:extLst>
              <a:ext uri="{FF2B5EF4-FFF2-40B4-BE49-F238E27FC236}">
                <a16:creationId xmlns:a16="http://schemas.microsoft.com/office/drawing/2014/main" id="{3E0B03E3-6A99-45AA-941B-2A1FC79D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55" y="5277240"/>
            <a:ext cx="1626978" cy="10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n on Christo">
            <a:extLst>
              <a:ext uri="{FF2B5EF4-FFF2-40B4-BE49-F238E27FC236}">
                <a16:creationId xmlns:a16="http://schemas.microsoft.com/office/drawing/2014/main" id="{5E604BA0-FE0F-4DF1-85CD-80C6B6B4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4145543"/>
            <a:ext cx="2689723" cy="24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hristo and Jeanne-Claude Official - Publications | Facebook">
            <a:extLst>
              <a:ext uri="{FF2B5EF4-FFF2-40B4-BE49-F238E27FC236}">
                <a16:creationId xmlns:a16="http://schemas.microsoft.com/office/drawing/2014/main" id="{A6A273F4-5975-41A7-A6B7-B0CBE4B2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79" y="3835795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editerraneo | Christo and Jeanne-Claude. Water Projects">
            <a:extLst>
              <a:ext uri="{FF2B5EF4-FFF2-40B4-BE49-F238E27FC236}">
                <a16:creationId xmlns:a16="http://schemas.microsoft.com/office/drawing/2014/main" id="{9A5C3899-8ABD-4622-987C-E403E85D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" y="3762375"/>
            <a:ext cx="1524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hristo and Jeanne-Claude | Wrapped Automobile, Project for Volvo ...">
            <a:extLst>
              <a:ext uri="{FF2B5EF4-FFF2-40B4-BE49-F238E27FC236}">
                <a16:creationId xmlns:a16="http://schemas.microsoft.com/office/drawing/2014/main" id="{548503CF-B2F8-4550-8F03-DBBE84F4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28" y="4655038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04974ED5-6C27-4AFA-B6BC-4F4E3E647EDC}"/>
              </a:ext>
            </a:extLst>
          </p:cNvPr>
          <p:cNvSpPr/>
          <p:nvPr/>
        </p:nvSpPr>
        <p:spPr>
          <a:xfrm>
            <a:off x="2570112" y="339113"/>
            <a:ext cx="1079221" cy="980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8309A183-C5F5-4EF1-BE01-A8DDE4E2ACE2}"/>
              </a:ext>
            </a:extLst>
          </p:cNvPr>
          <p:cNvSpPr/>
          <p:nvPr/>
        </p:nvSpPr>
        <p:spPr>
          <a:xfrm>
            <a:off x="326767" y="242122"/>
            <a:ext cx="1079221" cy="980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58322E-8922-4D5F-B191-B8D5A5D8C2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46229" y="5324761"/>
            <a:ext cx="1091279" cy="9876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1E79532-5B80-4CAE-A2C2-D54AB02426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34459" y="290512"/>
            <a:ext cx="1091279" cy="987638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F6C1A07-1182-4725-B165-6C674610A1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67677" y="2312275"/>
            <a:ext cx="1835073" cy="1660792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F6E00D84-8647-47A9-ADE9-41C695F088F4}"/>
              </a:ext>
            </a:extLst>
          </p:cNvPr>
          <p:cNvSpPr/>
          <p:nvPr/>
        </p:nvSpPr>
        <p:spPr>
          <a:xfrm>
            <a:off x="727722" y="5704449"/>
            <a:ext cx="5660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63561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1F4AE-A5E5-426C-AF08-75E7338A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Gestileerde tekeningen</a:t>
            </a:r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A4F3D2B5-0D78-497C-9CE9-75186BBB1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7568" b="1227"/>
          <a:stretch/>
        </p:blipFill>
        <p:spPr>
          <a:xfrm>
            <a:off x="5213350" y="1182685"/>
            <a:ext cx="6383811" cy="4492629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3D8538-F03A-466C-B68A-177CC5BE9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Ga schetsen, tekenen, overtrekken, </a:t>
            </a:r>
            <a:r>
              <a:rPr lang="nl-NL" dirty="0" err="1"/>
              <a:t>etc</a:t>
            </a:r>
            <a:endParaRPr lang="nl-NL" dirty="0"/>
          </a:p>
          <a:p>
            <a:endParaRPr lang="nl-NL" dirty="0"/>
          </a:p>
          <a:p>
            <a:r>
              <a:rPr lang="nl-NL" dirty="0"/>
              <a:t>Kijk naar de lijnen, vlakken vormen die je herkend in de 5 geselecteerde werken van jou kunstenaar.</a:t>
            </a:r>
          </a:p>
          <a:p>
            <a:endParaRPr lang="nl-NL" dirty="0"/>
          </a:p>
          <a:p>
            <a:r>
              <a:rPr lang="nl-NL" dirty="0"/>
              <a:t>Voeg deze toe aan je verslag</a:t>
            </a:r>
          </a:p>
        </p:txBody>
      </p:sp>
    </p:spTree>
    <p:extLst>
      <p:ext uri="{BB962C8B-B14F-4D97-AF65-F5344CB8AC3E}">
        <p14:creationId xmlns:p14="http://schemas.microsoft.com/office/powerpoint/2010/main" val="22250645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554</Words>
  <Application>Microsoft Office PowerPoint</Application>
  <PresentationFormat>Breedbeeld</PresentationFormat>
  <Paragraphs>108</Paragraphs>
  <Slides>13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Kantoorthema</vt:lpstr>
      <vt:lpstr>Office Theme</vt:lpstr>
      <vt:lpstr>   Les 2 Opvallend  Arrangement en Decoratie Onderzoek analyses en ontwerpen   </vt:lpstr>
      <vt:lpstr>Procesverslag  uitwerking van jouw onderzoek;</vt:lpstr>
      <vt:lpstr>Weekindeling</vt:lpstr>
      <vt:lpstr>Opdracht les 1 </vt:lpstr>
      <vt:lpstr>Opdracht 2 </vt:lpstr>
      <vt:lpstr>Opdracht 3</vt:lpstr>
      <vt:lpstr>Opdracht 4 </vt:lpstr>
      <vt:lpstr>Voorbeeld analyse vorm analyse;  Christo</vt:lpstr>
      <vt:lpstr>Gestileerde tekeningen</vt:lpstr>
      <vt:lpstr>Opdracht 5</vt:lpstr>
      <vt:lpstr>Kleur analyse ;Grijs, zilver,wit ;l reflecteren van de lucht en omgeving,  Kontrast kleur; oranje geel om de omgeving te accentueren of te benadrukken. </vt:lpstr>
      <vt:lpstr>Verzorging en lay-out verslag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Opvallend  Arrangement en Decoratie</dc:title>
  <dc:creator>Jacqueline de Wit</dc:creator>
  <cp:lastModifiedBy>Jacqueline de Wit</cp:lastModifiedBy>
  <cp:revision>19</cp:revision>
  <dcterms:created xsi:type="dcterms:W3CDTF">2020-04-17T11:22:19Z</dcterms:created>
  <dcterms:modified xsi:type="dcterms:W3CDTF">2020-05-12T07:12:30Z</dcterms:modified>
</cp:coreProperties>
</file>